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79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80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88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E2D65F9-6679-4A6F-852A-641B503A0E61}">
  <a:tblStyle styleId="{8E2D65F9-6679-4A6F-852A-641B503A0E6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42" Type="http://schemas.openxmlformats.org/officeDocument/2006/relationships/slide" Target="slides/slide37.xml"/><Relationship Id="rId86" Type="http://schemas.openxmlformats.org/officeDocument/2006/relationships/slide" Target="slides/slide81.xml"/><Relationship Id="rId41" Type="http://schemas.openxmlformats.org/officeDocument/2006/relationships/slide" Target="slides/slide36.xml"/><Relationship Id="rId85" Type="http://schemas.openxmlformats.org/officeDocument/2006/relationships/slide" Target="slides/slide80.xml"/><Relationship Id="rId44" Type="http://schemas.openxmlformats.org/officeDocument/2006/relationships/slide" Target="slides/slide39.xml"/><Relationship Id="rId88" Type="http://schemas.openxmlformats.org/officeDocument/2006/relationships/slide" Target="slides/slide83.xml"/><Relationship Id="rId43" Type="http://schemas.openxmlformats.org/officeDocument/2006/relationships/slide" Target="slides/slide38.xml"/><Relationship Id="rId87" Type="http://schemas.openxmlformats.org/officeDocument/2006/relationships/slide" Target="slides/slide82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9" Type="http://schemas.openxmlformats.org/officeDocument/2006/relationships/slide" Target="slides/slide84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95" Type="http://schemas.openxmlformats.org/officeDocument/2006/relationships/slide" Target="slides/slide90.xml"/><Relationship Id="rId50" Type="http://schemas.openxmlformats.org/officeDocument/2006/relationships/slide" Target="slides/slide45.xml"/><Relationship Id="rId94" Type="http://schemas.openxmlformats.org/officeDocument/2006/relationships/slide" Target="slides/slide89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96" Type="http://schemas.openxmlformats.org/officeDocument/2006/relationships/slide" Target="slides/slide91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91" Type="http://schemas.openxmlformats.org/officeDocument/2006/relationships/slide" Target="slides/slide86.xml"/><Relationship Id="rId90" Type="http://schemas.openxmlformats.org/officeDocument/2006/relationships/slide" Target="slides/slide85.xml"/><Relationship Id="rId93" Type="http://schemas.openxmlformats.org/officeDocument/2006/relationships/slide" Target="slides/slide88.xml"/><Relationship Id="rId92" Type="http://schemas.openxmlformats.org/officeDocument/2006/relationships/slide" Target="slides/slide87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a80ad97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3a80ad97d6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e6ae244309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ge6ae244309_2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139fa2bce9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g139fa2bce95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524bd45a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g2524bd45a61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52be1a99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252be1a9944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e71b1897a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e71b1897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e71b1897a7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5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139fa2bce9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g139fa2bce95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139fa2bce9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g139fa2bce95_0_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6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6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6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e7181bc74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ge7181bc74b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e7cb68816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2e7cb68816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g2e7cb688168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7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7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2ac5116c4b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g2ac5116c4b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139fa2bce95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g139fa2bce95_0_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252be1a994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g252be1a9944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2c0ae5095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g2c0ae5095d5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48cfad324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g348cfad3242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379e4baf1a4_3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Google Shape;501;g379e4baf1a4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g379e4baf1a4_3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379e4baf1a4_3_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379e4baf1a4_3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g379e4baf1a4_3_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8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8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8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9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9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9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9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0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10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10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1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g91e4e1c1a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g91e4e1c1ab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1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1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1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1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1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1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1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2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1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3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8" name="Google Shape;668;p1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13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1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g3d7f1bfaf9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g3d7f1bfaf9_0_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g91e4e1c1ab_0_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6" name="Google Shape;696;g91e4e1c1a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g91e4e1c1ab_0_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4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1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43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7" name="Google Shape;717;p1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18" name="Google Shape;718;p14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4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1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36" name="Google Shape;736;p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7" name="Google Shape;737;p14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15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1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5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1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15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1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15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1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1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86" name="Google Shape;786;p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15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96" name="Google Shape;796;p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161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4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1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06" name="Google Shape;806;p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163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g8ec80bfcf5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16" name="Google Shape;816;g8ec80bfcf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g8ec80bfcf5_0_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16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1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2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16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1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6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3" name="Google Shape;843;p1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0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17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1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g2d80960f8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g2d80960f883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17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0" name="Google Shape;870;p1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7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17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1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17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1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17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0" name="Google Shape;900;p1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6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18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p1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18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7" name="Google Shape;917;p1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4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18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6" name="Google Shape;926;p1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3da7365ba1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6" name="Google Shape;936;g3da7365ba1_3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4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18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p1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18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1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19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5" name="Google Shape;965;p1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9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3" name="Google Shape;973;p1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dae97b39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dae97b3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3dae97b392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9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9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1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7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19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19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2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" name="Google Shape;20;p2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" name="Google Shape;21;p2"/>
          <p:cNvSpPr txBox="1"/>
          <p:nvPr/>
        </p:nvSpPr>
        <p:spPr>
          <a:xfrm>
            <a:off x="76200" y="76200"/>
            <a:ext cx="1447800" cy="82232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22" name="Google Shape;22;p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2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" type="body"/>
          </p:nvPr>
        </p:nvSpPr>
        <p:spPr>
          <a:xfrm>
            <a:off x="2286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2" type="body"/>
          </p:nvPr>
        </p:nvSpPr>
        <p:spPr>
          <a:xfrm>
            <a:off x="46482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3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3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228600" y="1066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2" type="body"/>
          </p:nvPr>
        </p:nvSpPr>
        <p:spPr>
          <a:xfrm>
            <a:off x="228600" y="3733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228600" y="1066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228600" y="3733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2286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46482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3" name="Google Shape;13;p1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1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 txBox="1"/>
          <p:nvPr/>
        </p:nvSpPr>
        <p:spPr>
          <a:xfrm>
            <a:off x="76200" y="76200"/>
            <a:ext cx="1447800" cy="82232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6" name="Google Shape;16;p1"/>
          <p:cNvSpPr/>
          <p:nvPr/>
        </p:nvSpPr>
        <p:spPr>
          <a:xfrm>
            <a:off x="8153400" y="304800"/>
            <a:ext cx="533399" cy="30479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03" name="Google Shape;103;p14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 txBox="1"/>
          <p:nvPr>
            <p:ph type="ctrTitle"/>
          </p:nvPr>
        </p:nvSpPr>
        <p:spPr>
          <a:xfrm>
            <a:off x="685800" y="2130425"/>
            <a:ext cx="7772400" cy="1831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20</a:t>
            </a:r>
            <a:r>
              <a:rPr lang="en-US"/>
              <a:t>26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Preliminary Design Review (PDR) Outline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Version 1.</a:t>
            </a:r>
            <a:r>
              <a:rPr i="1" lang="en-US"/>
              <a:t>2</a:t>
            </a:r>
            <a:endParaRPr b="1" i="1" sz="32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# 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Name Here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93" name="Google Shape;193;p2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Physical Layout</a:t>
            </a:r>
            <a:endParaRPr/>
          </a:p>
        </p:txBody>
      </p:sp>
      <p:sp>
        <p:nvSpPr>
          <p:cNvPr id="195" name="Google Shape;195;p2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goal is to present the physical idea of what the CanSat will look like for reference prior to getting into details of the CanSat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Diagram(s)</a:t>
            </a:r>
            <a:r>
              <a:rPr b="0" lang="en-US"/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showing physical layout of selected CanSat configuration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Dimension</a:t>
            </a:r>
            <a:r>
              <a:rPr lang="en-US"/>
              <a:t>ed drawings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Placement of major components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Sensors, electronics, radio, power,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Relevant configurations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launch configuration, deployed configuration.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Can be on separate slides.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03" name="Google Shape;203;p2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Concept of Operations</a:t>
            </a:r>
            <a:endParaRPr/>
          </a:p>
        </p:txBody>
      </p:sp>
      <p:sp>
        <p:nvSpPr>
          <p:cNvPr id="205" name="Google Shape;205;p2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lide(s) providing overview of CanSat operations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sure to include </a:t>
            </a: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Post-launch recovery and data reduction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selected configuration CONOPS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how the CanSat will operate, not what everyone on the team will be doing (to be discussed at CDR)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N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hand-drawn diagrams</a:t>
            </a:r>
            <a:endParaRPr/>
          </a:p>
        </p:txBody>
      </p:sp>
      <p:sp>
        <p:nvSpPr>
          <p:cNvPr id="206" name="Google Shape;206;p2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07" name="Google Shape;207;p2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13" name="Google Shape;213;p2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Launch Vehicle Compatibility</a:t>
            </a:r>
            <a:endParaRPr/>
          </a:p>
        </p:txBody>
      </p:sp>
      <p:sp>
        <p:nvSpPr>
          <p:cNvPr id="215" name="Google Shape;215;p25"/>
          <p:cNvSpPr txBox="1"/>
          <p:nvPr>
            <p:ph idx="1" type="body"/>
          </p:nvPr>
        </p:nvSpPr>
        <p:spPr>
          <a:xfrm>
            <a:off x="228600" y="15240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dimensioned drawing that shows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clearances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the </a:t>
            </a:r>
            <a:r>
              <a:rPr lang="en-US" sz="1800"/>
              <a:t>payload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 launch configuration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descent control apparatus (no sharp protrusions)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PDR this may be allocated dimensions (if this is the case, these should be requirements at the system and subsystem levels)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clearance? (Leave margin to allow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easy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deployment!)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17" name="Google Shape;217;p2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23" name="Google Shape;223;p2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Design</a:t>
            </a:r>
            <a:endParaRPr/>
          </a:p>
        </p:txBody>
      </p:sp>
      <p:sp>
        <p:nvSpPr>
          <p:cNvPr id="225" name="Google Shape;225;p2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31" name="Google Shape;231;p2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7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Overview</a:t>
            </a:r>
            <a:endParaRPr/>
          </a:p>
        </p:txBody>
      </p:sp>
      <p:sp>
        <p:nvSpPr>
          <p:cNvPr id="233" name="Google Shape;233;p2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lide providing an overview of the CanSat sensor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summary of the selected sensors (type &amp; models)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brief discussion of what the sensors are used for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selected component (not all components trades)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35" name="Google Shape;235;p27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41" name="Google Shape;241;p2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Air Pressure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43" name="Google Shape;243;p2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air pressure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2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45" name="Google Shape;245;p2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  <p:sp>
        <p:nvSpPr>
          <p:cNvPr id="246" name="Google Shape;246;p2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52" name="Google Shape;252;p2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Air Temperature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54" name="Google Shape;254;p2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air temperature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63" name="Google Shape;263;p3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lang="en-US"/>
              <a:t> Battery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Voltage a</a:t>
            </a:r>
            <a:r>
              <a:rPr lang="en-US"/>
              <a:t>nd Current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Trade &amp; Selection</a:t>
            </a:r>
            <a:endParaRPr/>
          </a:p>
        </p:txBody>
      </p:sp>
      <p:sp>
        <p:nvSpPr>
          <p:cNvPr id="265" name="Google Shape;265;p3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battery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voltage and current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(same for all other slides)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67" name="Google Shape;267;p3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74" name="Google Shape;274;p3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GNSS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76" name="Google Shape;276;p3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/>
              <a:t>GNSS receiver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78" name="Google Shape;278;p3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85" name="Google Shape;285;p3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Acceleration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87" name="Google Shape;287;p3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sensors </a:t>
            </a:r>
            <a:r>
              <a:rPr lang="en-US"/>
              <a:t>used to measure payload acceleration 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89" name="Google Shape;289;p3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2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11" name="Google Shape;111;p1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228600" y="1066800"/>
            <a:ext cx="8686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ndicate the team member(s) who will be presenting each section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4" name="Google Shape;114;p1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6" name="Google Shape;116;p15"/>
          <p:cNvCxnSpPr/>
          <p:nvPr/>
        </p:nvCxnSpPr>
        <p:spPr>
          <a:xfrm flipH="1" rot="10800000">
            <a:off x="8686800" y="517499"/>
            <a:ext cx="152400" cy="39021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39999" rotWithShape="0" dir="5400000" dist="20000">
              <a:srgbClr val="000000">
                <a:alpha val="37254"/>
              </a:srgbClr>
            </a:outerShdw>
          </a:effectLst>
        </p:spPr>
      </p:cxnSp>
      <p:sp>
        <p:nvSpPr>
          <p:cNvPr id="117" name="Google Shape;117;p15"/>
          <p:cNvSpPr/>
          <p:nvPr/>
        </p:nvSpPr>
        <p:spPr>
          <a:xfrm>
            <a:off x="228600" y="4331250"/>
            <a:ext cx="8686800" cy="199320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IMPORTANT PRESENTATION GUIDELINE: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Teams should only present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with this star icon.</a:t>
            </a:r>
            <a:endParaRPr b="1" i="0" sz="1800" u="none" cap="none" strike="noStrike">
              <a:solidFill>
                <a:srgbClr val="0C1C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 Other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should be skipped to save time; they will be reviewed by the judges off line. </a:t>
            </a:r>
            <a:r>
              <a:rPr b="1" lang="en-US" sz="1800">
                <a:solidFill>
                  <a:srgbClr val="0C1C1D"/>
                </a:solidFill>
              </a:rPr>
              <a:t>However, be sure to have all slides in the version presented.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Presentations are to be 30 minutes in length.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Going over 30 minutes </a:t>
            </a:r>
            <a:r>
              <a:rPr b="1" lang="en-US" sz="1800">
                <a:solidFill>
                  <a:srgbClr val="0C1C1D"/>
                </a:solidFill>
              </a:rPr>
              <a:t>will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result in points lost</a:t>
            </a:r>
            <a:r>
              <a:rPr b="1" lang="en-US" sz="1800">
                <a:solidFill>
                  <a:srgbClr val="0C1C1D"/>
                </a:solidFill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96" name="Google Shape;296;p3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3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Rotation Rate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Trade &amp; Selection</a:t>
            </a:r>
            <a:endParaRPr/>
          </a:p>
        </p:txBody>
      </p:sp>
      <p:sp>
        <p:nvSpPr>
          <p:cNvPr id="298" name="Google Shape;298;p3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sensors </a:t>
            </a:r>
            <a:r>
              <a:rPr lang="en-US"/>
              <a:t>used to measure payload rotation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00" name="Google Shape;300;p3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3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07" name="Google Shape;307;p3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Release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Camera Trade &amp; Selection</a:t>
            </a:r>
            <a:endParaRPr/>
          </a:p>
        </p:txBody>
      </p:sp>
      <p:sp>
        <p:nvSpPr>
          <p:cNvPr id="309" name="Google Shape;309;p3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camera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11" name="Google Shape;311;p3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4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Ground Camera Trade and Selection</a:t>
            </a:r>
            <a:endParaRPr/>
          </a:p>
        </p:txBody>
      </p:sp>
      <p:sp>
        <p:nvSpPr>
          <p:cNvPr id="319" name="Google Shape;319;p3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Summary of camera trade study and selection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Include details such as interfaces, resolution, cost, size, weight and any other factors for the trade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at least two different sensors (same for all other slides)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Indicate which sensor is selected and reasons for selection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1" name="Google Shape;321;p3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22" name="Google Shape;322;p3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28" name="Google Shape;328;p3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3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Design</a:t>
            </a:r>
            <a:endParaRPr/>
          </a:p>
        </p:txBody>
      </p:sp>
      <p:sp>
        <p:nvSpPr>
          <p:cNvPr id="330" name="Google Shape;330;p3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36" name="Google Shape;336;p3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Overview</a:t>
            </a:r>
            <a:endParaRPr/>
          </a:p>
        </p:txBody>
      </p:sp>
      <p:sp>
        <p:nvSpPr>
          <p:cNvPr id="338" name="Google Shape;338;p3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descent control system(s)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the selected configuration and components necessary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outlining descent control strategy for various flight altitude ranges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3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40" name="Google Shape;340;p3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46" name="Google Shape;346;p3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Parachute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Strategy Selection and Trade</a:t>
            </a:r>
            <a:endParaRPr/>
          </a:p>
        </p:txBody>
      </p:sp>
      <p:sp>
        <p:nvSpPr>
          <p:cNvPr id="348" name="Google Shape;348;p38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DC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 strategy trade studies and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on </a:t>
            </a:r>
            <a:r>
              <a:rPr lang="en-US"/>
              <a:t>container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parachute</a:t>
            </a:r>
            <a:r>
              <a:rPr lang="en-US"/>
              <a:t> design and operation focused on how it controls the descent rate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angles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etc</a:t>
            </a:r>
            <a:endParaRPr/>
          </a:p>
          <a:p>
            <a:pPr indent="-2603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and provide reasons for selection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Mechanism discussion does not belong here</a:t>
            </a:r>
            <a:endParaRPr/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50" name="Google Shape;350;p3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3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57" name="Google Shape;357;p3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3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Strategy Selection and Trade</a:t>
            </a:r>
            <a:endParaRPr/>
          </a:p>
        </p:txBody>
      </p:sp>
      <p:sp>
        <p:nvSpPr>
          <p:cNvPr id="359" name="Google Shape;359;p39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Summary of Cansat DCS strategy trade studies and selection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Include details on payload para-glider design and operation focused on how it controls the descent rate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angles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etc</a:t>
            </a:r>
            <a:endParaRPr/>
          </a:p>
          <a:p>
            <a:pPr indent="-2603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/>
              <a:t>Show at least two designs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selection and provide reasons for selection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Mechanism discussion does not belong here</a:t>
            </a:r>
            <a:endParaRPr/>
          </a:p>
          <a:p>
            <a:pPr indent="40005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t/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3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61" name="Google Shape;361;p3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68" name="Google Shape;368;p4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4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Descent Speed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Control Strategy Selection and Trade</a:t>
            </a:r>
            <a:endParaRPr/>
          </a:p>
        </p:txBody>
      </p:sp>
      <p:sp>
        <p:nvSpPr>
          <p:cNvPr id="370" name="Google Shape;370;p40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descent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speed control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trade studies and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details on active speed control or passive control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Discuss how to stabilize during descent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Discuss how to control descent rate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Describe any mechanisms used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and provides reasons for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4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72" name="Google Shape;372;p4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4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79" name="Google Shape;379;p4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4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Rate Estimates</a:t>
            </a:r>
            <a:endParaRPr/>
          </a:p>
        </p:txBody>
      </p:sp>
      <p:sp>
        <p:nvSpPr>
          <p:cNvPr id="381" name="Google Shape;381;p4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</a:t>
            </a:r>
            <a:r>
              <a:rPr lang="en-US"/>
              <a:t>descent rate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estimates for the following CanSat configurations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Cansat container parachute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Payload Para-glider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discussion of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Calculations used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Assumptions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discussion can carry over to multiple slides if necessary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 slide summarizes results. Make sure final results are clearly identified.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Only present the summary result in the review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382" name="Google Shape;382;p4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83" name="Google Shape;383;p4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89" name="Google Shape;389;p42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4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Design</a:t>
            </a:r>
            <a:endParaRPr/>
          </a:p>
        </p:txBody>
      </p:sp>
      <p:sp>
        <p:nvSpPr>
          <p:cNvPr id="391" name="Google Shape;391;p42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228600" y="1066800"/>
            <a:ext cx="86868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Single slide listing the team members and their roles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possible, please include year (freshman, sophomore, etc.) for reference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only needs to be provided once for team members showing up multiple times on the org chart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format is the use of an organization chart, such as below: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pic>
        <p:nvPicPr>
          <p:cNvPr id="127" name="Google Shape;127;p1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5500" y="2882900"/>
            <a:ext cx="4953000" cy="307339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6"/>
          <p:cNvSpPr/>
          <p:nvPr/>
        </p:nvSpPr>
        <p:spPr>
          <a:xfrm>
            <a:off x="1828800" y="3429000"/>
            <a:ext cx="1419224" cy="5714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Sample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97" name="Google Shape;397;p4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4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Overview</a:t>
            </a:r>
            <a:endParaRPr/>
          </a:p>
        </p:txBody>
      </p:sp>
      <p:sp>
        <p:nvSpPr>
          <p:cNvPr id="399" name="Google Shape;399;p4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mechanical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major structural elements, material selection, and interface definitions</a:t>
            </a:r>
            <a:endParaRPr/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4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01" name="Google Shape;401;p4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07" name="Google Shape;407;p4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4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Mechanical Layout of Components Trade &amp; Selection</a:t>
            </a:r>
            <a:endParaRPr/>
          </a:p>
        </p:txBody>
      </p:sp>
      <p:sp>
        <p:nvSpPr>
          <p:cNvPr id="409" name="Google Shape;409;p4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mechanical layout and component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structure of </a:t>
            </a:r>
            <a:r>
              <a:rPr lang="en-US"/>
              <a:t>Payload and Container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location of electrical components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major mechanical parts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 such as springs, hinges, etc.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mechanica</a:t>
            </a:r>
            <a:r>
              <a:rPr lang="en-US"/>
              <a:t>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layouts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structural material selection(s)</a:t>
            </a:r>
            <a:endParaRPr/>
          </a:p>
        </p:txBody>
      </p:sp>
      <p:sp>
        <p:nvSpPr>
          <p:cNvPr id="410" name="Google Shape;410;p4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4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12" name="Google Shape;412;p44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Nose Cone Design Trade &amp; Selection</a:t>
            </a:r>
            <a:endParaRPr/>
          </a:p>
        </p:txBody>
      </p:sp>
      <p:sp>
        <p:nvSpPr>
          <p:cNvPr id="419" name="Google Shape;419;p4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0" name="Google Shape;420;p4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Nose Cone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shape of nose cone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how nose cone fits into container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lang="en-US"/>
              <a:t>nose cone shoulder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000"/>
              <a:t>Identify drag coefficient</a:t>
            </a:r>
            <a:endParaRPr b="0" sz="2000"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421" name="Google Shape;421;p45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4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27" name="Google Shape;427;p4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4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Design and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29" name="Google Shape;429;p4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container design and any changes from provided reference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mechanisms or structures used to keep payload in stowed configuration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4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4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32" name="Google Shape;432;p46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38" name="Google Shape;438;p4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4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Parachute Attachment</a:t>
            </a:r>
            <a:endParaRPr/>
          </a:p>
        </p:txBody>
      </p:sp>
      <p:sp>
        <p:nvSpPr>
          <p:cNvPr id="440" name="Google Shape;440;p4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how parachute is attached to container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Materials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Mechanical components</a:t>
            </a:r>
            <a:endParaRPr/>
          </a:p>
        </p:txBody>
      </p:sp>
      <p:sp>
        <p:nvSpPr>
          <p:cNvPr id="441" name="Google Shape;441;p4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4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43" name="Google Shape;443;p47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4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49" name="Google Shape;449;p4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4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Release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Trade &amp; Selection</a:t>
            </a:r>
            <a:endParaRPr/>
          </a:p>
        </p:txBody>
      </p:sp>
      <p:sp>
        <p:nvSpPr>
          <p:cNvPr id="451" name="Google Shape;451;p4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how the </a:t>
            </a:r>
            <a:r>
              <a:rPr lang="en-US"/>
              <a:t>payload is released from the payload.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mechanisms used to </a:t>
            </a:r>
            <a:r>
              <a:rPr lang="en-US"/>
              <a:t>release 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ie hinges, springs, etc.</a:t>
            </a:r>
            <a:endParaRPr/>
          </a:p>
        </p:txBody>
      </p:sp>
      <p:sp>
        <p:nvSpPr>
          <p:cNvPr id="452" name="Google Shape;452;p4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4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54" name="Google Shape;454;p4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4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60" name="Google Shape;460;p4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4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Stow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62" name="Google Shape;462;p4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how the </a:t>
            </a:r>
            <a:r>
              <a:rPr lang="en-US"/>
              <a:t>para-glider is stowed during flight and before release.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</a:t>
            </a:r>
            <a:r>
              <a:rPr lang="en-US"/>
              <a:t>mechanisms and structures used in this </a:t>
            </a:r>
            <a:r>
              <a:rPr lang="en-US"/>
              <a:t>configuration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ie hinges, springs, etc.</a:t>
            </a:r>
            <a:endParaRPr/>
          </a:p>
        </p:txBody>
      </p:sp>
      <p:sp>
        <p:nvSpPr>
          <p:cNvPr id="463" name="Google Shape;463;p4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4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65" name="Google Shape;465;p4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71" name="Google Shape;471;p5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5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Deployment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73" name="Google Shape;473;p5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explain how para-glider mechanism is deployed after being released from container.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two designs</a:t>
            </a:r>
            <a:endParaRPr/>
          </a:p>
        </p:txBody>
      </p:sp>
      <p:sp>
        <p:nvSpPr>
          <p:cNvPr id="474" name="Google Shape;474;p5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5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76" name="Google Shape;476;p5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82" name="Google Shape;482;p5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5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Descent Control Pointing Camera Mount Trade &amp; Selection</a:t>
            </a:r>
            <a:endParaRPr/>
          </a:p>
        </p:txBody>
      </p:sp>
      <p:sp>
        <p:nvSpPr>
          <p:cNvPr id="484" name="Google Shape;484;p5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</a:t>
            </a:r>
            <a:r>
              <a:rPr lang="en-US"/>
              <a:t> designs of how camera is mounted to point upwards to capture deployment and operation of the para-glider.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</a:t>
            </a:r>
            <a:r>
              <a:rPr lang="en-US"/>
              <a:t> Selection and reason for selection.</a:t>
            </a:r>
            <a:endParaRPr/>
          </a:p>
        </p:txBody>
      </p:sp>
      <p:sp>
        <p:nvSpPr>
          <p:cNvPr id="485" name="Google Shape;485;p5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5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87" name="Google Shape;487;p5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93" name="Google Shape;493;p5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5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Ground Pointing Camera Mount Trade &amp; Selection</a:t>
            </a:r>
            <a:endParaRPr/>
          </a:p>
        </p:txBody>
      </p:sp>
      <p:sp>
        <p:nvSpPr>
          <p:cNvPr id="495" name="Google Shape;495;p5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designs of how camera is mounted to point downward.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Selection and reason for selection.</a:t>
            </a:r>
            <a:endParaRPr/>
          </a:p>
        </p:txBody>
      </p:sp>
      <p:sp>
        <p:nvSpPr>
          <p:cNvPr id="496" name="Google Shape;496;p5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5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98" name="Google Shape;498;p52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136" name="Google Shape;136;p1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During presentations, do not read through these acronyms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for reference only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5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Instrument Design Trade &amp; Selection</a:t>
            </a:r>
            <a:endParaRPr/>
          </a:p>
        </p:txBody>
      </p:sp>
      <p:sp>
        <p:nvSpPr>
          <p:cNvPr id="505" name="Google Shape;505;p5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6" name="Google Shape;506;p5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contain and protect egg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structure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protection method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lang="en-US"/>
              <a:t>materials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507" name="Google Shape;507;p53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Instrument Release Trade &amp; Selection</a:t>
            </a:r>
            <a:endParaRPr/>
          </a:p>
        </p:txBody>
      </p:sp>
      <p:sp>
        <p:nvSpPr>
          <p:cNvPr id="514" name="Google Shape;514;p5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5" name="Google Shape;515;p5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release egg instrument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structure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Describe release method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516" name="Google Shape;516;p54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5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Electronics Structural Integrity</a:t>
            </a:r>
            <a:endParaRPr/>
          </a:p>
        </p:txBody>
      </p:sp>
      <p:sp>
        <p:nvSpPr>
          <p:cNvPr id="522" name="Google Shape;522;p5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mounting methods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enclosures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Securing electrical connections (glue, tape, etc.)</a:t>
            </a:r>
            <a:endParaRPr/>
          </a:p>
          <a:p>
            <a:pPr indent="-2603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required judge verification during pre-flight check in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 attachments</a:t>
            </a:r>
            <a:endParaRPr/>
          </a:p>
        </p:txBody>
      </p:sp>
      <p:sp>
        <p:nvSpPr>
          <p:cNvPr id="523" name="Google Shape;523;p5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24" name="Google Shape;524;p5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5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5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31" name="Google Shape;531;p5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providing the following: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 of </a:t>
            </a:r>
            <a:r>
              <a:rPr lang="en-US"/>
              <a:t>each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</a:t>
            </a:r>
            <a:r>
              <a:rPr lang="en-US"/>
              <a:t> of Cansat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structural element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Sources/uncertainties – whether the masses are estimates, from data sheets, measured values,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mass of all comp</a:t>
            </a:r>
            <a:r>
              <a:rPr lang="en-US"/>
              <a:t>onents and structural elements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The amount of mass (in grams) in which the mass budget meets, exceeds, or falls short of the mass requirement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Method of correction to meet mass requirement (based on the margin listed above)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5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5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Mass Budget</a:t>
            </a:r>
            <a:endParaRPr/>
          </a:p>
        </p:txBody>
      </p:sp>
      <p:sp>
        <p:nvSpPr>
          <p:cNvPr id="534" name="Google Shape;534;p5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35" name="Google Shape;535;p56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57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41" name="Google Shape;541;p57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5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Communication and Data Handling (CDH) Subsystem Design</a:t>
            </a:r>
            <a:endParaRPr/>
          </a:p>
        </p:txBody>
      </p:sp>
      <p:sp>
        <p:nvSpPr>
          <p:cNvPr id="543" name="Google Shape;543;p57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5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49" name="Google Shape;549;p5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5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Command Data Handler (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Overview</a:t>
            </a:r>
            <a:endParaRPr/>
          </a:p>
        </p:txBody>
      </p:sp>
      <p:sp>
        <p:nvSpPr>
          <p:cNvPr id="551" name="Google Shape;551;p5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CDH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selected components (with brief mention of what each component is for)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Focus on selected component (not all components trades)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5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53" name="Google Shape;553;p5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5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59" name="Google Shape;559;p59"/>
          <p:cNvSpPr txBox="1"/>
          <p:nvPr>
            <p:ph idx="12" type="sldNum"/>
          </p:nvPr>
        </p:nvSpPr>
        <p:spPr>
          <a:xfrm>
            <a:off x="7991600" y="647697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5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Processor &amp; Memory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561" name="Google Shape;561;p5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boot time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processor speed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data interfaces (types and numbers)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memory storage requirements, if applicable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choices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choice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5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63" name="Google Shape;563;p5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5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6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</p:txBody>
      </p:sp>
      <p:sp>
        <p:nvSpPr>
          <p:cNvPr id="570" name="Google Shape;570;p60"/>
          <p:cNvSpPr txBox="1"/>
          <p:nvPr>
            <p:ph idx="1" type="body"/>
          </p:nvPr>
        </p:nvSpPr>
        <p:spPr>
          <a:xfrm>
            <a:off x="228600" y="1066800"/>
            <a:ext cx="8686800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design for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 </a:t>
            </a:r>
            <a:r>
              <a:rPr lang="en-US"/>
              <a:t>clock with </a:t>
            </a:r>
            <a:r>
              <a:rPr lang="en-US"/>
              <a:t>independent</a:t>
            </a:r>
            <a:r>
              <a:rPr lang="en-US"/>
              <a:t> power source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Reset tolerance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Real time clock should have independent battery backup to maintain time through power transients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selected design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6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72" name="Google Shape;572;p6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6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74" name="Google Shape;574;p6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80" name="Google Shape;580;p6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6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Antenna Trade &amp; Selection</a:t>
            </a:r>
            <a:endParaRPr/>
          </a:p>
        </p:txBody>
      </p:sp>
      <p:sp>
        <p:nvSpPr>
          <p:cNvPr id="582" name="Google Shape;582;p6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selection criteria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range and patterns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choices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choice and reasons for selection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where antenna is to be located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6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84" name="Google Shape;584;p6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6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6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91" name="Google Shape;591;p6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6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Radio Configuration</a:t>
            </a:r>
            <a:endParaRPr/>
          </a:p>
        </p:txBody>
      </p:sp>
      <p:sp>
        <p:nvSpPr>
          <p:cNvPr id="593" name="Google Shape;593;p6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XBEE radio selection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NETID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transmission control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this managed during each mission phase?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failures have occurred often over the past several years of the competition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are encouraged to use your radios in all of your development and testing to better ensure mission success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Ideally you have started working with the radio and communications protocol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94" name="Google Shape;594;p6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95" name="Google Shape;595;p62"/>
          <p:cNvSpPr/>
          <p:nvPr/>
        </p:nvSpPr>
        <p:spPr>
          <a:xfrm>
            <a:off x="228600" y="5867400"/>
            <a:ext cx="8723585" cy="4572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Radio Prototyping and Testing Early!</a:t>
            </a:r>
            <a:endParaRPr/>
          </a:p>
        </p:txBody>
      </p:sp>
      <p:sp>
        <p:nvSpPr>
          <p:cNvPr id="596" name="Google Shape;596;p6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43" name="Google Shape;143;p18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8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Systems Overview</a:t>
            </a:r>
            <a:endParaRPr/>
          </a:p>
        </p:txBody>
      </p:sp>
      <p:sp>
        <p:nvSpPr>
          <p:cNvPr id="145" name="Google Shape;145;p18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146" name="Google Shape;146;p18"/>
          <p:cNvSpPr txBox="1"/>
          <p:nvPr/>
        </p:nvSpPr>
        <p:spPr>
          <a:xfrm>
            <a:off x="228600" y="1219200"/>
            <a:ext cx="8686800" cy="923329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introduce the reviewer to the overall requirements and configuration of the CanSat.  This provides a basis for the details presented in the subsystem sections.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6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02" name="Google Shape;602;p6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3" name="Google Shape;603;p6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Telemetry Format</a:t>
            </a:r>
            <a:endParaRPr/>
          </a:p>
        </p:txBody>
      </p:sp>
      <p:sp>
        <p:nvSpPr>
          <p:cNvPr id="604" name="Google Shape;604;p6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data is included?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the competition guide for telemetry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data formatted?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example frames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</a:t>
            </a:r>
            <a:r>
              <a:rPr lang="en-US"/>
              <a:t>sample data and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descriptions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the presented format match the Competition Guide requirements?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6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06" name="Google Shape;606;p6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6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PDR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6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3" name="Google Shape;613;p6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Command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Formats</a:t>
            </a:r>
            <a:endParaRPr/>
          </a:p>
        </p:txBody>
      </p:sp>
      <p:sp>
        <p:nvSpPr>
          <p:cNvPr id="614" name="Google Shape;614;p6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List all supported commands with examples</a:t>
            </a:r>
            <a:endParaRPr/>
          </a:p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Check the competition guide for command requirements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command data formatted?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commands</a:t>
            </a:r>
            <a:r>
              <a:rPr lang="en-US"/>
              <a:t> with complete descriptions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6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16" name="Google Shape;616;p6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65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22" name="Google Shape;622;p65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65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Power Subsystem (EPS) Design</a:t>
            </a:r>
            <a:endParaRPr/>
          </a:p>
        </p:txBody>
      </p:sp>
      <p:sp>
        <p:nvSpPr>
          <p:cNvPr id="624" name="Google Shape;624;p65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30" name="Google Shape;630;p6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6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Overview</a:t>
            </a:r>
            <a:endParaRPr/>
          </a:p>
        </p:txBody>
      </p:sp>
      <p:sp>
        <p:nvSpPr>
          <p:cNvPr id="632" name="Google Shape;632;p6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EPS components (with purposes)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diagram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6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34" name="Google Shape;634;p6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40" name="Google Shape;640;p6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6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Electrical Block Diagram</a:t>
            </a:r>
            <a:endParaRPr/>
          </a:p>
        </p:txBody>
      </p:sp>
      <p:sp>
        <p:nvSpPr>
          <p:cNvPr id="642" name="Google Shape;642;p6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High-level schematic (not down to the resistor level) showing power connections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</a:t>
            </a:r>
            <a:r>
              <a:rPr lang="en-US"/>
              <a:t>all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voltages and </a:t>
            </a:r>
            <a:r>
              <a:rPr lang="en-US"/>
              <a:t>needed regulators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major components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how power will be controlled and verified externally without disassembling the CanSat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i.e., an easily accessible external switch</a:t>
            </a:r>
            <a:endParaRPr/>
          </a:p>
          <a:p>
            <a:pPr indent="-127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will be scored again at the Flight Readiness Review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Umbilical power source for use in test and safety inspection</a:t>
            </a:r>
            <a:endParaRPr/>
          </a:p>
        </p:txBody>
      </p:sp>
      <p:sp>
        <p:nvSpPr>
          <p:cNvPr id="643" name="Google Shape;643;p6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44" name="Google Shape;644;p6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6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Power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650" name="Google Shape;650;p68"/>
          <p:cNvSpPr txBox="1"/>
          <p:nvPr>
            <p:ph idx="1" type="body"/>
          </p:nvPr>
        </p:nvSpPr>
        <p:spPr>
          <a:xfrm>
            <a:off x="228600" y="1066800"/>
            <a:ext cx="8686800" cy="40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power trade and selection.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design and reasons for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Remember no lithium polymer batteries!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is battery mounted and connected?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If multiple cells used, how are the connected, series or parallel.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If parallel, how do you match the cells, provide protection so one cell doesn’t destroy the other cell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Cells cannot be connected directly in parallel. Include diodes to isolate the cells from each other.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6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52" name="Google Shape;652;p6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6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  <p:sp>
        <p:nvSpPr>
          <p:cNvPr id="654" name="Google Shape;654;p68"/>
          <p:cNvSpPr txBox="1"/>
          <p:nvPr/>
        </p:nvSpPr>
        <p:spPr>
          <a:xfrm>
            <a:off x="241663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55" name="Google Shape;655;p6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6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budget in tabular format which includes: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consumption of</a:t>
            </a:r>
            <a:r>
              <a:rPr lang="en-US"/>
              <a:t> each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 in </a:t>
            </a:r>
            <a:r>
              <a:rPr lang="en-US"/>
              <a:t>watt hours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Expected duty cycles for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Source/uncertainty for each line item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Estimate, data sheet, measurement,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power consumed </a:t>
            </a:r>
            <a:r>
              <a:rPr lang="en-US"/>
              <a:t>in watt hours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sources and total power available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Margin</a:t>
            </a:r>
            <a:r>
              <a:rPr lang="en-US"/>
              <a:t> : Difference of battery watt hours versus payload power consumption in watt hours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Requirement defined in mission guide states that the payload must be powered for at least two hours</a:t>
            </a:r>
            <a:endParaRPr/>
          </a:p>
          <a:p>
            <a:pPr indent="0" lvl="0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6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62" name="Google Shape;662;p6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6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Power Budget</a:t>
            </a:r>
            <a:endParaRPr/>
          </a:p>
        </p:txBody>
      </p:sp>
      <p:sp>
        <p:nvSpPr>
          <p:cNvPr id="664" name="Google Shape;664;p6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65" name="Google Shape;665;p6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7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71" name="Google Shape;671;p70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p7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Flight Software (FSW) Design</a:t>
            </a:r>
            <a:endParaRPr/>
          </a:p>
        </p:txBody>
      </p:sp>
      <p:sp>
        <p:nvSpPr>
          <p:cNvPr id="673" name="Google Shape;673;p70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7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79" name="Google Shape;679;p7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7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Overview</a:t>
            </a:r>
            <a:endParaRPr/>
          </a:p>
        </p:txBody>
      </p:sp>
      <p:sp>
        <p:nvSpPr>
          <p:cNvPr id="681" name="Google Shape;681;p7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CanSat FSW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discuss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FSW architecture, a flow chart showing how the software flow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Programming languages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environments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Brief summary of the FSW tasks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7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83" name="Google Shape;683;p7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7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89" name="Google Shape;689;p7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7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FSW State Diagram</a:t>
            </a:r>
            <a:endParaRPr/>
          </a:p>
        </p:txBody>
      </p:sp>
      <p:sp>
        <p:nvSpPr>
          <p:cNvPr id="691" name="Google Shape;691;p7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state diagrams defining the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transition conditions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 flight software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Sampling of sensors (including rates)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(command and telemetry)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storage (if applicable)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 activations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decision points in the logic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 recovery to correct state after processor reset during flight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data is used to recover?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1" lang="en-US" sz="2000"/>
              <a:t>Identify reasons for reset, and methods of recovery</a:t>
            </a:r>
            <a:endParaRPr b="1" sz="2000"/>
          </a:p>
          <a:p>
            <a:pPr indent="0" lvl="0" marL="3429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</p:txBody>
      </p:sp>
      <p:sp>
        <p:nvSpPr>
          <p:cNvPr id="692" name="Google Shape;692;p7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93" name="Google Shape;693;p72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mission objectives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whether selectable objective (bonus) is being attempted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any external objectives (personal, laboratory or sponsor, class, etc.) relevant to the design</a:t>
            </a:r>
            <a:endParaRPr/>
          </a:p>
        </p:txBody>
      </p:sp>
      <p:sp>
        <p:nvSpPr>
          <p:cNvPr id="155" name="Google Shape;155;p1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56" name="Google Shape;156;p1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7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Simulation Mode Software</a:t>
            </a:r>
            <a:endParaRPr/>
          </a:p>
        </p:txBody>
      </p:sp>
      <p:sp>
        <p:nvSpPr>
          <p:cNvPr id="700" name="Google Shape;700;p7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the implementation of simulation mode where simulated pressure sensor data is transmitted to the </a:t>
            </a:r>
            <a:r>
              <a:rPr lang="en-US"/>
              <a:t>Cansat</a:t>
            </a:r>
            <a:r>
              <a:rPr lang="en-US"/>
              <a:t> so simulate the mission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simulation mode commands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How is simulated sensor data substituted with real data?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See the competition guide for detailed requirements</a:t>
            </a:r>
            <a:endParaRPr/>
          </a:p>
        </p:txBody>
      </p:sp>
      <p:sp>
        <p:nvSpPr>
          <p:cNvPr id="701" name="Google Shape;701;p7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2" name="Google Shape;702;p7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03" name="Google Shape;703;p7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04" name="Google Shape;704;p73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7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10" name="Google Shape;710;p7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7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712" name="Google Shape;712;p7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common CanSat problem is late software development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a slide describing the plan for software development and plans to reduce the risk of late software development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7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14" name="Google Shape;714;p74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75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21" name="Google Shape;721;p75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75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Ground Control System (GCS) Design</a:t>
            </a:r>
            <a:endParaRPr/>
          </a:p>
        </p:txBody>
      </p:sp>
      <p:sp>
        <p:nvSpPr>
          <p:cNvPr id="723" name="Google Shape;723;p75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7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29" name="Google Shape;729;p7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7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Overview</a:t>
            </a:r>
            <a:endParaRPr/>
          </a:p>
        </p:txBody>
      </p:sp>
      <p:sp>
        <p:nvSpPr>
          <p:cNvPr id="731" name="Google Shape;731;p7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simple context diagram showing major components (computers, antenna, adaptors, etc.)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7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33" name="Google Shape;733;p7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8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77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Design</a:t>
            </a:r>
            <a:endParaRPr/>
          </a:p>
        </p:txBody>
      </p:sp>
      <p:sp>
        <p:nvSpPr>
          <p:cNvPr id="740" name="Google Shape;740;p7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diagram of ground station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components and how they connect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Specifications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long ground station can operate on battery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Overheating mitigation (how do you keep laptop from getting so hot, it stops operating? Remember, it will be hot and the ground station will be in the open sun.)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Auto update mitigation (how do you keep the OS from starting an update during operations? It has happened before with Windows OS) </a:t>
            </a:r>
            <a:endParaRPr/>
          </a:p>
        </p:txBody>
      </p:sp>
      <p:sp>
        <p:nvSpPr>
          <p:cNvPr id="741" name="Google Shape;741;p7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7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43" name="Google Shape;743;p7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44" name="Google Shape;744;p7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7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50" name="Google Shape;750;p7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1" name="Google Shape;751;p7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Antenna Trade &amp; Selection</a:t>
            </a:r>
            <a:endParaRPr/>
          </a:p>
        </p:txBody>
      </p:sp>
      <p:sp>
        <p:nvSpPr>
          <p:cNvPr id="752" name="Google Shape;752;p7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of antennas or custom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antenna patterns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any design for mounting antenna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Remember antenna will be hand-held or table top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selected design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7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54" name="Google Shape;754;p7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7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7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Software</a:t>
            </a:r>
            <a:endParaRPr/>
          </a:p>
        </p:txBody>
      </p:sp>
      <p:sp>
        <p:nvSpPr>
          <p:cNvPr id="761" name="Google Shape;761;p7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display prototypes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Commercial off the shelf (COTS) software packages used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Real-time plotting software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Command software and interface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data recording and media presentation to judges for inspection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.csv telemetry file creation for judges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Simulation mode description 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how the ground system reads the profile and transmits simulation commands</a:t>
            </a:r>
            <a:endParaRPr/>
          </a:p>
        </p:txBody>
      </p:sp>
      <p:sp>
        <p:nvSpPr>
          <p:cNvPr id="762" name="Google Shape;762;p7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63" name="Google Shape;763;p7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7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65" name="Google Shape;765;p7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8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71" name="Google Shape;771;p80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8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</a:t>
            </a:r>
            <a:endParaRPr/>
          </a:p>
        </p:txBody>
      </p:sp>
      <p:sp>
        <p:nvSpPr>
          <p:cNvPr id="773" name="Google Shape;773;p80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8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79" name="Google Shape;779;p8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81"/>
          <p:cNvSpPr txBox="1"/>
          <p:nvPr>
            <p:ph type="title"/>
          </p:nvPr>
        </p:nvSpPr>
        <p:spPr>
          <a:xfrm>
            <a:off x="1600200" y="76200"/>
            <a:ext cx="5410200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 Overview</a:t>
            </a:r>
            <a:endParaRPr/>
          </a:p>
        </p:txBody>
      </p:sp>
      <p:sp>
        <p:nvSpPr>
          <p:cNvPr id="781" name="Google Shape;781;p8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82" name="Google Shape;782;p8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8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The goal(s) at PDR are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Get teams thinking about how to put all the pieces together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lang="en-US" sz="2000"/>
              <a:t>Get teams thinking about how to test the integrated assembly to make sure it works as a unit</a:t>
            </a:r>
            <a:endParaRPr b="0" sz="2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subsystem level test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integrated level functional test</a:t>
            </a:r>
            <a:r>
              <a:rPr lang="en-US" sz="2000"/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environmental test plans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Discuss simulation test plans</a:t>
            </a:r>
            <a:endParaRPr sz="20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8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Level Testing Plan</a:t>
            </a:r>
            <a:endParaRPr/>
          </a:p>
        </p:txBody>
      </p:sp>
      <p:sp>
        <p:nvSpPr>
          <p:cNvPr id="790" name="Google Shape;790;p8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testing each subsystem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 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Mechanical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</a:t>
            </a:r>
            <a:endParaRPr/>
          </a:p>
        </p:txBody>
      </p:sp>
      <p:sp>
        <p:nvSpPr>
          <p:cNvPr id="791" name="Google Shape;791;p8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8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93" name="Google Shape;793;p8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162" name="Google Shape;162;p20"/>
          <p:cNvSpPr txBox="1"/>
          <p:nvPr>
            <p:ph idx="1" type="body"/>
          </p:nvPr>
        </p:nvSpPr>
        <p:spPr>
          <a:xfrm>
            <a:off x="228600" y="1066800"/>
            <a:ext cx="8686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bullets or a table to demonstrate an understanding of the mission requirements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Do not </a:t>
            </a:r>
            <a:r>
              <a:rPr lang="en-US"/>
              <a:t>include all requirements, just high level system level requirements the describe the overall mission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purpose</a:t>
            </a:r>
            <a:r>
              <a:rPr lang="en-US"/>
              <a:t> of the table is to demonstrate the team understands the system-level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-US"/>
              <a:t>table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expanded to multiple </a:t>
            </a:r>
            <a:r>
              <a:rPr lang="en-US"/>
              <a:t>tables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needed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64" name="Google Shape;164;p2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8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Integrated Level Functional Test Plan</a:t>
            </a:r>
            <a:endParaRPr/>
          </a:p>
        </p:txBody>
      </p:sp>
      <p:sp>
        <p:nvSpPr>
          <p:cNvPr id="800" name="Google Shape;800;p8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tests to be performed after </a:t>
            </a:r>
            <a:r>
              <a:rPr lang="en-US"/>
              <a:t>Cansat is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built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Descent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</p:txBody>
      </p:sp>
      <p:sp>
        <p:nvSpPr>
          <p:cNvPr id="801" name="Google Shape;801;p8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8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03" name="Google Shape;803;p8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8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Environmental Test Plan</a:t>
            </a:r>
            <a:endParaRPr/>
          </a:p>
        </p:txBody>
      </p:sp>
      <p:sp>
        <p:nvSpPr>
          <p:cNvPr id="810" name="Google Shape;810;p8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environmental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Drop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Thermal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Vibration test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Fit Check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VACUUM test</a:t>
            </a:r>
            <a:endParaRPr/>
          </a:p>
        </p:txBody>
      </p:sp>
      <p:sp>
        <p:nvSpPr>
          <p:cNvPr id="811" name="Google Shape;811;p8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8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13" name="Google Shape;813;p8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8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820" name="Google Shape;820;p8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parts of the cansat get tested during simulation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is the simulation implemented</a:t>
            </a:r>
            <a:endParaRPr/>
          </a:p>
        </p:txBody>
      </p:sp>
      <p:sp>
        <p:nvSpPr>
          <p:cNvPr id="821" name="Google Shape;821;p8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8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23" name="Google Shape;823;p8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8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29" name="Google Shape;829;p8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8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&amp; Analysis</a:t>
            </a:r>
            <a:endParaRPr/>
          </a:p>
        </p:txBody>
      </p:sp>
      <p:sp>
        <p:nvSpPr>
          <p:cNvPr id="831" name="Google Shape;831;p8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5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8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37" name="Google Shape;837;p8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Preliminary launch-day sequence of events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start w</a:t>
            </a:r>
            <a:r>
              <a:rPr lang="en-US"/>
              <a:t>ith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arrival at the launch site and proceed through recovery and data analysis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Flowchart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events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 and ground system setup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assembly and test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Preliminary at PDR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8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8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Overview of Mission Sequence of Events</a:t>
            </a:r>
            <a:endParaRPr/>
          </a:p>
        </p:txBody>
      </p:sp>
      <p:sp>
        <p:nvSpPr>
          <p:cNvPr id="840" name="Google Shape;840;p8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4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8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46" name="Google Shape;846;p8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8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Manual Development Plan</a:t>
            </a:r>
            <a:endParaRPr/>
          </a:p>
        </p:txBody>
      </p:sp>
      <p:sp>
        <p:nvSpPr>
          <p:cNvPr id="848" name="Google Shape;848;p8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and content of the Missions Operations Manual for your CanSat</a:t>
            </a:r>
            <a:endParaRPr/>
          </a:p>
        </p:txBody>
      </p:sp>
      <p:sp>
        <p:nvSpPr>
          <p:cNvPr id="849" name="Google Shape;849;p8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3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8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55" name="Google Shape;855;p8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8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Location and Recovery</a:t>
            </a:r>
            <a:endParaRPr/>
          </a:p>
        </p:txBody>
      </p:sp>
      <p:sp>
        <p:nvSpPr>
          <p:cNvPr id="857" name="Google Shape;857;p8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how you will find your CanSats in the field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</a:t>
            </a:r>
            <a:r>
              <a:rPr lang="en-US"/>
              <a:t>Cansat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recovery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Color selection of visible components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return address labeling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8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9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64" name="Google Shape;864;p9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5" name="Google Shape;865;p9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Beacon Design</a:t>
            </a:r>
            <a:endParaRPr/>
          </a:p>
        </p:txBody>
      </p:sp>
      <p:sp>
        <p:nvSpPr>
          <p:cNvPr id="866" name="Google Shape;866;p9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discuss beacon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Beacon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Independent power source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Power control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Location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7" name="Google Shape;867;p9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9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873" name="Google Shape;873;p91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91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endParaRPr/>
          </a:p>
        </p:txBody>
      </p:sp>
      <p:sp>
        <p:nvSpPr>
          <p:cNvPr id="875" name="Google Shape;875;p91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876" name="Google Shape;876;p91"/>
          <p:cNvSpPr txBox="1"/>
          <p:nvPr/>
        </p:nvSpPr>
        <p:spPr>
          <a:xfrm>
            <a:off x="228600" y="1219200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summarize and cross reference the compliance to the CanSat Competition Mission Guide requirements.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9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 Overview</a:t>
            </a:r>
            <a:endParaRPr/>
          </a:p>
        </p:txBody>
      </p:sp>
      <p:sp>
        <p:nvSpPr>
          <p:cNvPr id="882" name="Google Shape;882;p9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current design compliance to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Summarize content of the detailed slides that follow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design does not comply to the requirements, that is a 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serious issue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why?</a:t>
            </a:r>
            <a:endParaRPr/>
          </a:p>
        </p:txBody>
      </p:sp>
      <p:sp>
        <p:nvSpPr>
          <p:cNvPr id="883" name="Google Shape;883;p9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884" name="Google Shape;884;p9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5" name="Google Shape;885;p9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9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71" name="Google Shape;171;p2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Level CanSat Configuration Trade &amp; Selection</a:t>
            </a:r>
            <a:endParaRPr/>
          </a:p>
        </p:txBody>
      </p:sp>
      <p:sp>
        <p:nvSpPr>
          <p:cNvPr id="173" name="Google Shape;173;p2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two preliminary system-level concepts considered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</a:t>
            </a:r>
            <a:r>
              <a:rPr lang="en-US" sz="2000"/>
              <a:t>overall design concepts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were considered 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I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may be he</a:t>
            </a:r>
            <a:r>
              <a:rPr lang="en-US" sz="2000"/>
              <a:t>lpful to split the team into groups and come up with independent 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criteria for final configuration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discussion of why the final configuration was selected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of various concepts considered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variations on Concept of Operations (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CONOPS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considered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 discussions to 1-2 slides per preliminary configuration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of the material may be at a cursory level (hit the highlights)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concept will be scored separately.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The two design concepts need to be </a:t>
            </a:r>
            <a:r>
              <a:rPr lang="en-US" sz="2000" u="sng"/>
              <a:t>significantly different</a:t>
            </a:r>
            <a:r>
              <a:rPr lang="en-US" sz="2000"/>
              <a:t>. Changing orientation of circuit boards is not good enough.</a:t>
            </a:r>
            <a:endParaRPr sz="2000"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75" name="Google Shape;175;p2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"/>
          <p:cNvSpPr/>
          <p:nvPr/>
        </p:nvSpPr>
        <p:spPr>
          <a:xfrm>
            <a:off x="194700" y="5842176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9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(multiple slides, as needed)</a:t>
            </a:r>
            <a:endParaRPr/>
          </a:p>
        </p:txBody>
      </p:sp>
      <p:sp>
        <p:nvSpPr>
          <p:cNvPr id="892" name="Google Shape;892;p9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demonstrating compliance to all competition base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following format in as many slides as required</a:t>
            </a:r>
            <a:endParaRPr/>
          </a:p>
        </p:txBody>
      </p:sp>
      <p:sp>
        <p:nvSpPr>
          <p:cNvPr id="893" name="Google Shape;893;p9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94" name="Google Shape;894;p9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95" name="Google Shape;895;p93"/>
          <p:cNvGraphicFramePr/>
          <p:nvPr/>
        </p:nvGraphicFramePr>
        <p:xfrm>
          <a:off x="233148" y="24384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{8E2D65F9-6679-4A6F-852A-641B503A0E61}</a:tableStyleId>
              </a:tblPr>
              <a:tblGrid>
                <a:gridCol w="533400"/>
                <a:gridCol w="4302550"/>
                <a:gridCol w="1014950"/>
                <a:gridCol w="1134350"/>
                <a:gridCol w="1701550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Rqmt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Num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Requirement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Comply / No Comply / 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X-Ref Slide(s)  Demonstrating Compliance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Team Comments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or Notes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1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 mass of the CanSat (science payload and container) shall be 500 grams +/- 10 grams.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x, y, z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Everything should be green by CDR.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2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CanSat shall fit in a cylindrical envelope of 125 mm diameter x 310 mm length. Tolerances are to be included to facilitate container deployment from the rocket fairing.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38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3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container shall not have any sharp edges to cause it to get stuck in the rocket payload section which is made of cardboard.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Medium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4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container shall be a fluorescent color; pink, red or orange.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Font typeface="Calibri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Big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5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to restrain any deployable parts of the CanSat.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6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as part of the CanSat operations.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</a:tbl>
          </a:graphicData>
        </a:graphic>
      </p:graphicFrame>
      <p:sp>
        <p:nvSpPr>
          <p:cNvPr id="896" name="Google Shape;896;p93"/>
          <p:cNvSpPr txBox="1"/>
          <p:nvPr/>
        </p:nvSpPr>
        <p:spPr>
          <a:xfrm>
            <a:off x="228600" y="5754469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Green (Comply), Yellow (Partial Compliance), and Red (No Comply) color codes as shown in the examples above for each requirement</a:t>
            </a:r>
            <a:endParaRPr/>
          </a:p>
        </p:txBody>
      </p:sp>
      <p:sp>
        <p:nvSpPr>
          <p:cNvPr id="897" name="Google Shape;897;p9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94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03" name="Google Shape;903;p94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9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</p:txBody>
      </p:sp>
      <p:sp>
        <p:nvSpPr>
          <p:cNvPr id="905" name="Google Shape;905;p94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9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11" name="Google Shape;911;p9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9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Hardware</a:t>
            </a:r>
            <a:endParaRPr/>
          </a:p>
        </p:txBody>
      </p:sp>
      <p:sp>
        <p:nvSpPr>
          <p:cNvPr id="913" name="Google Shape;913;p9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listing the costs of </a:t>
            </a:r>
            <a:r>
              <a:rPr lang="en-US"/>
              <a:t>all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CanSat flight hardware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should include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</a:t>
            </a:r>
            <a:r>
              <a:rPr lang="en-US"/>
              <a:t>/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whether these costs are actual, estimates, or budgeted values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hardware re-use from previous years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current market value for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re-used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 should be included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re-used flight hardware has been known to be more likely to fail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market value for any free components and materials</a:t>
            </a:r>
            <a:endParaRPr/>
          </a:p>
        </p:txBody>
      </p:sp>
      <p:sp>
        <p:nvSpPr>
          <p:cNvPr id="914" name="Google Shape;914;p9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9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20" name="Google Shape;920;p9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Google Shape;921;p9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Other Costs</a:t>
            </a:r>
            <a:endParaRPr/>
          </a:p>
        </p:txBody>
      </p:sp>
      <p:sp>
        <p:nvSpPr>
          <p:cNvPr id="922" name="Google Shape;922;p9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The goal(s) of this budget are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To provide an understanding of </a:t>
            </a:r>
            <a:r>
              <a:rPr lang="en-US" sz="1400"/>
              <a:t>the</a:t>
            </a:r>
            <a:r>
              <a:rPr lang="en-US" sz="1400"/>
              <a:t> overall design and development costs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Get the teams thinking about the overall costs including necessary funds for travel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Identify shortfalls in the budget that require attention</a:t>
            </a:r>
            <a:endParaRPr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In the past some teams have not been able to attend the competition due to a lack of funds</a:t>
            </a:r>
            <a:endParaRPr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If caught early enough, there are a number of resources for funding that may available to teams</a:t>
            </a:r>
            <a:endParaRPr sz="1400">
              <a:solidFill>
                <a:schemeClr val="accent2"/>
              </a:solidFill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(same format as Hardware Budget) showing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control station costs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costs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facilities and equipment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Rentals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Computers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Travel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Sources of income</a:t>
            </a:r>
            <a:endParaRPr sz="1400"/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accent2"/>
                </a:solidFill>
              </a:rPr>
              <a:t>THE COMPETITION DOES NOT PROVIDE ANY DEVELOPMENT FUNDING OR DONORS</a:t>
            </a:r>
            <a:endParaRPr sz="1400"/>
          </a:p>
        </p:txBody>
      </p:sp>
      <p:sp>
        <p:nvSpPr>
          <p:cNvPr id="923" name="Google Shape;923;p9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7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9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29" name="Google Shape;929;p9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9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 Overview</a:t>
            </a:r>
            <a:endParaRPr/>
          </a:p>
        </p:txBody>
      </p:sp>
      <p:sp>
        <p:nvSpPr>
          <p:cNvPr id="931" name="Google Shape;931;p9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one</a:t>
            </a: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page Gantt summary chart showing task start and stop dates and durations shall be presented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Show major milestones and summary tasks such as electrical design, mechanical design, software design, PDR, CDR, FRR, school events such as exam times, holidays, etc.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D</a:t>
            </a:r>
            <a:r>
              <a:rPr lang="en-US" sz="1600"/>
              <a:t>etails of tasks are to be shown in the following schedule pages.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This should be a summary of the detailed gantt chart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73050" lvl="1" marL="74295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	</a:t>
            </a:r>
            <a:endParaRPr/>
          </a:p>
        </p:txBody>
      </p:sp>
      <p:sp>
        <p:nvSpPr>
          <p:cNvPr id="932" name="Google Shape;932;p9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33" name="Google Shape;933;p97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9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39" name="Google Shape;939;p9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9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 u="sng">
                <a:solidFill>
                  <a:schemeClr val="accent2"/>
                </a:solidFill>
              </a:rPr>
              <a:t>Details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development schedule to include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Competition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milestones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milestones and holidays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development activities </a:t>
            </a:r>
            <a:r>
              <a:rPr lang="en-US" sz="1600"/>
              <a:t>with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assignments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/>
              <a:t>include details of each development effort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Component/hardware deliveries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integration and test activities and milestones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Team member vacations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Include team or person assignments to tasks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/>
              <a:t>This can be presented in Gantt chart or table format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goals of this schedule are to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tool for the team to track progress of CanSat design and development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tool for judges to assess trouble areas and offer ways for the team to best meet the objectives of the competition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may require the schedule to be broken between multiple slides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</a:t>
            </a:r>
            <a:endParaRPr/>
          </a:p>
        </p:txBody>
      </p:sp>
      <p:sp>
        <p:nvSpPr>
          <p:cNvPr id="941" name="Google Shape;941;p9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Detailed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942" name="Google Shape;942;p9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43" name="Google Shape;943;p98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9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49" name="Google Shape;949;p9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0" name="Google Shape;950;p9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951" name="Google Shape;951;p9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summary and conclusions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 include the following: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accomplishments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unfinished work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you are ready to proceed to next stage of development</a:t>
            </a:r>
            <a:endParaRPr/>
          </a:p>
        </p:txBody>
      </p:sp>
      <p:sp>
        <p:nvSpPr>
          <p:cNvPr id="952" name="Google Shape;952;p9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53" name="Google Shape;953;p99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10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59" name="Google Shape;959;p100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0" name="Google Shape;960;p100"/>
          <p:cNvSpPr txBox="1"/>
          <p:nvPr>
            <p:ph type="ctrTitle"/>
          </p:nvPr>
        </p:nvSpPr>
        <p:spPr>
          <a:xfrm>
            <a:off x="685800" y="2130425"/>
            <a:ext cx="48006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 &amp; Additional Information</a:t>
            </a:r>
            <a:endParaRPr/>
          </a:p>
        </p:txBody>
      </p:sp>
      <p:sp>
        <p:nvSpPr>
          <p:cNvPr id="961" name="Google Shape;961;p100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following slides provide additional information regarding presentation scoring, as well as recommendations for the presentations and slides</a:t>
            </a:r>
            <a:endParaRPr/>
          </a:p>
        </p:txBody>
      </p:sp>
      <p:sp>
        <p:nvSpPr>
          <p:cNvPr id="962" name="Google Shape;962;p100"/>
          <p:cNvSpPr/>
          <p:nvPr/>
        </p:nvSpPr>
        <p:spPr>
          <a:xfrm>
            <a:off x="5660408" y="1178257"/>
            <a:ext cx="3200399" cy="3048000"/>
          </a:xfrm>
          <a:prstGeom prst="octagon">
            <a:avLst>
              <a:gd fmla="val 29289" name="adj"/>
            </a:avLst>
          </a:prstGeom>
          <a:gradFill>
            <a:gsLst>
              <a:gs pos="0">
                <a:srgbClr val="9DAFB1"/>
              </a:gs>
              <a:gs pos="80000">
                <a:srgbClr val="CEE7EA"/>
              </a:gs>
              <a:gs pos="100000">
                <a:srgbClr val="CFE8EB"/>
              </a:gs>
            </a:gsLst>
            <a:lin ang="16200000" scaled="0"/>
          </a:gradFill>
          <a:ln>
            <a:noFill/>
          </a:ln>
          <a:effectLst>
            <a:outerShdw blurRad="39999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 Not Include the Following Charts in the Presentations</a:t>
            </a:r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6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0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</a:t>
            </a:r>
            <a:endParaRPr/>
          </a:p>
        </p:txBody>
      </p:sp>
      <p:sp>
        <p:nvSpPr>
          <p:cNvPr id="968" name="Google Shape;968;p101"/>
          <p:cNvSpPr txBox="1"/>
          <p:nvPr>
            <p:ph idx="2" type="body"/>
          </p:nvPr>
        </p:nvSpPr>
        <p:spPr>
          <a:xfrm>
            <a:off x="228600" y="1116188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slide in this template is scored on a scale of 0 to 2 points</a:t>
            </a:r>
            <a:endParaRPr>
              <a:solidFill>
                <a:srgbClr val="000000"/>
              </a:solidFill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= missing or no compliance to the intent of the requirement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= topic incomplete or partial compliance to requirement(s)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= complete and demonstrates requirement(s) met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section of the presentation (System Overview, Sensor Subsystems, etc.) is weighted according to the table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team will receive a link to a summary score sheet that will contain all their competition scores</a:t>
            </a:r>
            <a:endParaRPr/>
          </a:p>
        </p:txBody>
      </p:sp>
      <p:sp>
        <p:nvSpPr>
          <p:cNvPr id="969" name="Google Shape;969;p10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70" name="Google Shape;970;p10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4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0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76" name="Google Shape;976;p10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7" name="Google Shape;977;p10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PPT Template Use</a:t>
            </a:r>
            <a:endParaRPr/>
          </a:p>
        </p:txBody>
      </p:sp>
      <p:sp>
        <p:nvSpPr>
          <p:cNvPr id="978" name="Google Shape;978;p10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teams shall use this presentation template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team logo can be inserted into the placeholder location (and size) on the master slide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no logo is to be used, remove the placeholder from the master slide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number</a:t>
            </a:r>
            <a:r>
              <a:rPr lang="en-US" sz="1800"/>
              <a:t> and name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must be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footer </a:t>
            </a:r>
            <a:r>
              <a:rPr lang="en-US" sz="1800"/>
              <a:t>of each slide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each slide, replace the “</a:t>
            </a:r>
            <a:r>
              <a:rPr i="0" lang="en-US" sz="1800" u="none" cap="none" strike="noStrike">
                <a:solidFill>
                  <a:schemeClr val="dk1"/>
                </a:solidFill>
              </a:rPr>
              <a:t>Name goes here” in the bottom left corner with the name of the person(s) presenting that slide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will allow the judges to know the person to address any questions or comments to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System Level Configuration Selection</a:t>
            </a:r>
            <a:endParaRPr/>
          </a:p>
        </p:txBody>
      </p:sp>
      <p:sp>
        <p:nvSpPr>
          <p:cNvPr id="183" name="Google Shape;183;p22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goal is to i</a:t>
            </a:r>
            <a:r>
              <a:rPr lang="en-US"/>
              <a:t>dentify</a:t>
            </a:r>
            <a:r>
              <a:rPr lang="en-US"/>
              <a:t> selected system level configuration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List </a:t>
            </a:r>
            <a:r>
              <a:rPr lang="en-US"/>
              <a:t>rationale</a:t>
            </a:r>
            <a:r>
              <a:rPr lang="en-US"/>
              <a:t> for selection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rest of the design trades will be based on this selection</a:t>
            </a:r>
            <a:endParaRPr/>
          </a:p>
        </p:txBody>
      </p:sp>
      <p:sp>
        <p:nvSpPr>
          <p:cNvPr id="184" name="Google Shape;184;p2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5" name="Google Shape;185;p2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86" name="Google Shape;186;p2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87" name="Google Shape;187;p2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10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84" name="Google Shape;984;p10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5" name="Google Shape;985;p10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Studies</a:t>
            </a:r>
            <a:endParaRPr/>
          </a:p>
        </p:txBody>
      </p:sp>
      <p:sp>
        <p:nvSpPr>
          <p:cNvPr id="986" name="Google Shape;986;p10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R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ecommendations </a:t>
            </a:r>
            <a:r>
              <a:rPr lang="en-US"/>
              <a:t>for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trade studies</a:t>
            </a:r>
            <a:r>
              <a:rPr lang="en-US"/>
              <a:t>:</a:t>
            </a:r>
            <a:endParaRPr/>
          </a:p>
          <a:p>
            <a:pPr indent="-3238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1800"/>
              <a:t>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abular format</a:t>
            </a:r>
            <a:endParaRPr sz="1800"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iscuss criteria </a:t>
            </a:r>
            <a:r>
              <a:rPr lang="en-US" sz="1800"/>
              <a:t>for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 sz="1800"/>
          </a:p>
          <a:p>
            <a:pPr indent="-2413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Studied configurations</a:t>
            </a:r>
            <a:endParaRPr sz="1800"/>
          </a:p>
          <a:p>
            <a:pPr indent="-2413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Assessment criteria and ranking </a:t>
            </a:r>
            <a:endParaRPr sz="1800"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</a:t>
            </a:r>
            <a:r>
              <a:rPr i="0" lang="en-US" u="none" cap="none" strike="noStrike">
                <a:solidFill>
                  <a:schemeClr val="dk1"/>
                </a:solidFill>
              </a:rPr>
              <a:t>clear </a:t>
            </a:r>
            <a:r>
              <a:rPr lang="en-US"/>
              <a:t>on</a:t>
            </a:r>
            <a:r>
              <a:rPr i="0" lang="en-US" u="none" cap="none" strike="noStrike">
                <a:solidFill>
                  <a:schemeClr val="dk1"/>
                </a:solidFill>
              </a:rPr>
              <a:t> final component/configuration select</a:t>
            </a:r>
            <a:r>
              <a:rPr lang="en-US"/>
              <a:t>ions</a:t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When 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hardware from previous years, do </a:t>
            </a:r>
            <a:r>
              <a:rPr lang="en-US"/>
              <a:t>the same</a:t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consistent with </a:t>
            </a:r>
            <a:r>
              <a:rPr lang="en-US"/>
              <a:t>trade study </a:t>
            </a:r>
            <a:r>
              <a:rPr lang="en-US"/>
              <a:t>presentations</a:t>
            </a:r>
            <a:endParaRPr/>
          </a:p>
          <a:p>
            <a:pPr indent="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Refer to past year presentations for examples of effective trade study presentation formats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0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10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Template Update Log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(Do not include in presentation) </a:t>
            </a:r>
            <a:endParaRPr/>
          </a:p>
        </p:txBody>
      </p:sp>
      <p:sp>
        <p:nvSpPr>
          <p:cNvPr id="992" name="Google Shape;992;p10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1.0 Initial version for </a:t>
            </a:r>
            <a:r>
              <a:rPr lang="en-US" sz="1800"/>
              <a:t>2026</a:t>
            </a:r>
            <a:endParaRPr sz="1800"/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93" name="Google Shape;993;p10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94" name="Google Shape;994;p10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